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62" r:id="rId3"/>
    <p:sldId id="258" r:id="rId4"/>
    <p:sldId id="261" r:id="rId5"/>
    <p:sldId id="275" r:id="rId6"/>
    <p:sldId id="276" r:id="rId7"/>
    <p:sldId id="277" r:id="rId8"/>
    <p:sldId id="263" r:id="rId9"/>
    <p:sldId id="278" r:id="rId10"/>
    <p:sldId id="264" r:id="rId11"/>
    <p:sldId id="265" r:id="rId12"/>
    <p:sldId id="279" r:id="rId13"/>
    <p:sldId id="266" r:id="rId14"/>
    <p:sldId id="27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08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06/06/2017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oa@ifi.uio.n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Virtual reality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</a:t>
            </a:r>
            <a:r>
              <a:rPr lang="en-GB" sz="1400" dirty="0" smtClean="0"/>
              <a:t>”).</a:t>
            </a:r>
          </a:p>
          <a:p>
            <a:r>
              <a:rPr lang="en-GB" sz="1400" dirty="0" smtClean="0"/>
              <a:t>Very hardware demanding for several reasons.</a:t>
            </a:r>
          </a:p>
          <a:p>
            <a:pPr lvl="1"/>
            <a:r>
              <a:rPr lang="en-GB" sz="1400" dirty="0" smtClean="0"/>
              <a:t>High resolution and refresh rate, wide </a:t>
            </a:r>
            <a:r>
              <a:rPr lang="en-GB" sz="1400" dirty="0" err="1" smtClean="0"/>
              <a:t>fov</a:t>
            </a:r>
            <a:r>
              <a:rPr lang="en-GB" sz="1400" dirty="0" smtClean="0"/>
              <a:t>, higher user depth-awareness.</a:t>
            </a:r>
            <a:endParaRPr lang="en-GB" sz="1400" dirty="0"/>
          </a:p>
          <a:p>
            <a:r>
              <a:rPr lang="en-GB" sz="1400" dirty="0"/>
              <a:t>Solid SDKs that provides high level abstractions to the </a:t>
            </a:r>
            <a:r>
              <a:rPr lang="en-GB" sz="1400" dirty="0" smtClean="0"/>
              <a:t>hardware.</a:t>
            </a:r>
          </a:p>
          <a:p>
            <a:r>
              <a:rPr lang="en-GB" sz="1400" dirty="0" smtClean="0"/>
              <a:t>Some AAA single player game titles released.</a:t>
            </a:r>
            <a:endParaRPr lang="en-GB" sz="1400" dirty="0"/>
          </a:p>
          <a:p>
            <a:pPr marL="0" indent="-18000">
              <a:buNone/>
            </a:pPr>
            <a:endParaRPr lang="en-GB" sz="1400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4150037"/>
            <a:ext cx="2702049" cy="184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3"/>
          <a:stretch/>
        </p:blipFill>
        <p:spPr>
          <a:xfrm>
            <a:off x="4103406" y="3851773"/>
            <a:ext cx="2712310" cy="21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</a:t>
            </a:r>
            <a:r>
              <a:rPr lang="en-GB" dirty="0"/>
              <a:t>: </a:t>
            </a:r>
            <a:r>
              <a:rPr lang="en-GB" dirty="0" smtClean="0"/>
              <a:t>Game engines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developers.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$100k/year.</a:t>
            </a:r>
          </a:p>
          <a:p>
            <a:pPr marL="267750" indent="-285750"/>
            <a:r>
              <a:rPr lang="en-GB" sz="1400" dirty="0"/>
              <a:t>Most popular publicly available ones: Unity, Unreal Engine, </a:t>
            </a:r>
            <a:r>
              <a:rPr lang="en-GB" sz="1400" dirty="0" err="1"/>
              <a:t>CryEngine</a:t>
            </a:r>
            <a:r>
              <a:rPr lang="en-GB" sz="1400" dirty="0"/>
              <a:t>/Lumberyard</a:t>
            </a:r>
            <a:r>
              <a:rPr lang="en-GB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" y="3453999"/>
            <a:ext cx="8407617" cy="25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Gesture recognition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There are relatively few consumer-oriented vision-based hand</a:t>
            </a:r>
            <a:r>
              <a:rPr lang="da-DK" sz="1400" i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gesture recognition systems available today, with the Leap Motion Controller being one of the few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Not counting systems like Xbox Kinect as these focus on the whole body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Several companies working at consumer-oriented GRT devices after VR releases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field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has also benefitted from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recent hype around computer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vision/machine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learning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Deemed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as still immature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Little used in commercial software (no AAA titles using it).</a:t>
            </a:r>
          </a:p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91054" y="3675134"/>
            <a:ext cx="4536000" cy="2317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implementation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219220"/>
            <a:ext cx="3184232" cy="24208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714547"/>
            <a:ext cx="2608169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714547"/>
            <a:ext cx="4782590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1219220"/>
            <a:ext cx="4252667" cy="24208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Moving instead of teleporting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user is able to navigate a 3D model using either mouse and keyboard or gestures.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Rotation is done by performing a pinch gesture and moving the hand in the desired rotation direction.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Movement is handled by one gesture per axis: Left/right (x-axis), up/down (y-axis) or  forward/backward (z-axis).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user can also “combine” these three gestures into one.</a:t>
            </a: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user can create </a:t>
            </a:r>
            <a:r>
              <a:rPr lang="da-DK" sz="1400" i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point annotations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da-DK" sz="1400" i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object annotations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 These hold information related to the location or object they are attached to.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annotation is created at the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cursor’s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location.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Point annotations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are sphere 3D objects that are by default visible through other objects, to make them easy to spot. This functionality can be disabled.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Object annotations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are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components that are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“injected”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into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annotated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object. Object annotations thus have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no 3D representation of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their own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 Instead, object annotations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are visible by altering the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material of the annotated object.</a:t>
            </a: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305736" y="1268414"/>
            <a:ext cx="3586745" cy="231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307298" y="3818164"/>
            <a:ext cx="3586745" cy="217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sz="1400" dirty="0"/>
              <a:t>Once the user interacts (</a:t>
            </a:r>
            <a:r>
              <a:rPr lang="en-GB" sz="1400" dirty="0" err="1"/>
              <a:t>i.e</a:t>
            </a:r>
            <a:r>
              <a:rPr lang="en-GB" sz="1400" dirty="0"/>
              <a:t> points or clicks) on an annotation the annotation form opens up.</a:t>
            </a:r>
          </a:p>
          <a:p>
            <a:r>
              <a:rPr lang="en-GB" sz="1400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sz="1400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smtClean="0"/>
              <a:t>gestures </a:t>
            </a:r>
            <a:r>
              <a:rPr lang="en-GB" dirty="0"/>
              <a:t>for menu </a:t>
            </a:r>
            <a:r>
              <a:rPr lang="en-GB" dirty="0" smtClean="0"/>
              <a:t>interaction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menu enables the user to select between some limited options. This includes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Annotation visibility levels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Movement gesture schemes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Enabling/disabling gestures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Returning to origin</a:t>
            </a: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endParaRPr lang="da-DK" sz="14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Activates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when the user turns a palm against the camera. Buttons are selected by the opposite hand’s index finger.</a:t>
            </a:r>
            <a:r>
              <a:rPr lang="da-DK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da-DK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601"/>
              </a:spcBef>
            </a:pPr>
            <a:endParaRPr lang="da-DK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43360" y="1263491"/>
            <a:ext cx="4149121" cy="3741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sz="1400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sz="1400" dirty="0"/>
              <a:t>All unfamiliar with VR</a:t>
            </a:r>
          </a:p>
          <a:p>
            <a:r>
              <a:rPr lang="en-GB" sz="1400" dirty="0"/>
              <a:t>All participants were given the same introduction, instructions and questions.</a:t>
            </a:r>
          </a:p>
          <a:p>
            <a:r>
              <a:rPr lang="en-GB" sz="1400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Users seem to prefer having some false negatives over the same amount of false positives, thus prefering stricter gesture requirements. </a:t>
            </a:r>
            <a:endParaRPr lang="da-DK" sz="14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users all responded that the added depth information from VR was very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useful.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This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was especially the case for gestures. </a:t>
            </a:r>
            <a:endParaRPr lang="da-DK" sz="14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users had different preference for gestures, with some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exceptions.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Varied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how intuitive a gesture felt for the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user.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Still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, the users agreed on which gesture they liked the least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users all seem to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prefer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gestures that emulated the most natural movement patterns (e.g. forward and rotations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).</a:t>
            </a:r>
          </a:p>
          <a:p>
            <a:pPr lvl="1"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Left/right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and up/down wasn’t that much used.</a:t>
            </a:r>
          </a:p>
          <a:p>
            <a:pPr marL="0" indent="0">
              <a:spcBef>
                <a:spcPts val="601"/>
              </a:spcBef>
              <a:buNone/>
            </a:pP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</a:t>
            </a:r>
            <a:r>
              <a:rPr lang="en-GB" dirty="0" smtClean="0"/>
              <a:t>Design Review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 smtClean="0"/>
              <a:t>An application created to enhance the process of reviewing design models. </a:t>
            </a:r>
            <a:br>
              <a:rPr lang="en-GB" sz="1400" dirty="0" smtClean="0"/>
            </a:br>
            <a:r>
              <a:rPr lang="en-GB" sz="1400" dirty="0" smtClean="0"/>
              <a:t>At its core, the Design Review Application is a..</a:t>
            </a:r>
          </a:p>
          <a:p>
            <a:r>
              <a:rPr lang="en-GB" sz="1400" dirty="0"/>
              <a:t>V</a:t>
            </a:r>
            <a:r>
              <a:rPr lang="en-GB" sz="1400" dirty="0" smtClean="0"/>
              <a:t>irtual reality model inspector.</a:t>
            </a:r>
          </a:p>
          <a:p>
            <a:pPr lvl="1"/>
            <a:r>
              <a:rPr lang="en-GB" sz="1400" dirty="0" smtClean="0"/>
              <a:t>The user can traverse the model with 5-6 DOF (degrees of freedom).</a:t>
            </a:r>
          </a:p>
          <a:p>
            <a:pPr lvl="1"/>
            <a:r>
              <a:rPr lang="en-GB" sz="1400" dirty="0" smtClean="0"/>
              <a:t>The user can scale the model.</a:t>
            </a:r>
          </a:p>
          <a:p>
            <a:r>
              <a:rPr lang="en-GB" sz="1400" dirty="0" smtClean="0"/>
              <a:t>Model annotator tool.</a:t>
            </a:r>
          </a:p>
          <a:p>
            <a:pPr lvl="1"/>
            <a:r>
              <a:rPr lang="en-GB" sz="1400" dirty="0" smtClean="0"/>
              <a:t>The user can create two kinds of </a:t>
            </a:r>
            <a:r>
              <a:rPr lang="en-GB" sz="1400" dirty="0" smtClean="0"/>
              <a:t>annotations: </a:t>
            </a:r>
            <a:r>
              <a:rPr lang="en-GB" sz="1400" dirty="0" smtClean="0"/>
              <a:t>Point- and object annotations.</a:t>
            </a:r>
          </a:p>
          <a:p>
            <a:pPr lvl="1"/>
            <a:r>
              <a:rPr lang="en-GB" sz="1400" dirty="0" smtClean="0"/>
              <a:t>These can be edited and categorized. </a:t>
            </a:r>
          </a:p>
          <a:p>
            <a:r>
              <a:rPr lang="en-GB" sz="1400" dirty="0" smtClean="0"/>
              <a:t>Proof-of-concept of how </a:t>
            </a:r>
            <a:r>
              <a:rPr lang="en-GB" sz="1400" dirty="0" smtClean="0"/>
              <a:t>VR and gestures </a:t>
            </a:r>
            <a:r>
              <a:rPr lang="en-GB" sz="1400" dirty="0" smtClean="0"/>
              <a:t>can be utilized for these purposes.</a:t>
            </a:r>
          </a:p>
          <a:p>
            <a:pPr lvl="1"/>
            <a:r>
              <a:rPr lang="en-GB" sz="1400" dirty="0" smtClean="0"/>
              <a:t>The user can perform all these actions by gestures alone.</a:t>
            </a:r>
          </a:p>
          <a:p>
            <a:pPr lvl="1"/>
            <a:r>
              <a:rPr lang="en-GB" sz="1400" dirty="0" smtClean="0"/>
              <a:t>Additionally, the user can also access a menu only by using gestures.</a:t>
            </a:r>
          </a:p>
          <a:p>
            <a:pPr lvl="1"/>
            <a:endParaRPr lang="en-GB" sz="1400" dirty="0"/>
          </a:p>
          <a:p>
            <a:r>
              <a:rPr lang="en-GB" sz="1400" dirty="0" smtClean="0"/>
              <a:t>In the future: A 3D model collaboration tool.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 smtClean="0"/>
              <a:t>For science:</a:t>
            </a:r>
          </a:p>
          <a:p>
            <a:r>
              <a:rPr lang="en-GB" sz="1400" dirty="0" smtClean="0"/>
              <a:t>Finding recommended gesture schemes</a:t>
            </a:r>
          </a:p>
          <a:p>
            <a:r>
              <a:rPr lang="en-GB" sz="1400" dirty="0" smtClean="0"/>
              <a:t>VR sickness components</a:t>
            </a:r>
          </a:p>
          <a:p>
            <a:r>
              <a:rPr lang="en-GB" sz="1400" dirty="0" smtClean="0"/>
              <a:t>Gesture recognition systems performance vs e.g. the HTC Vive controllers.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400" dirty="0"/>
              <a:t>For DNV-GL:</a:t>
            </a:r>
          </a:p>
          <a:p>
            <a:r>
              <a:rPr lang="en-GB" sz="1400" dirty="0"/>
              <a:t>Happening now!</a:t>
            </a:r>
          </a:p>
          <a:p>
            <a:r>
              <a:rPr lang="en-GB" sz="1400" dirty="0"/>
              <a:t>Support runtime loading of a variety of 3D models.</a:t>
            </a:r>
          </a:p>
          <a:p>
            <a:r>
              <a:rPr lang="en-GB" sz="1400" dirty="0"/>
              <a:t>Session management supporting multiple users.</a:t>
            </a:r>
          </a:p>
          <a:p>
            <a:r>
              <a:rPr lang="en-GB" sz="1400" dirty="0"/>
              <a:t>Storing and restoring annotations.</a:t>
            </a:r>
          </a:p>
          <a:p>
            <a:r>
              <a:rPr lang="en-GB" sz="1400" dirty="0"/>
              <a:t>More complex annotations.</a:t>
            </a:r>
          </a:p>
          <a:p>
            <a:r>
              <a:rPr lang="en-GB" sz="1400" dirty="0"/>
              <a:t>Exposing annotations to other platforms.</a:t>
            </a:r>
          </a:p>
          <a:p>
            <a:r>
              <a:rPr lang="en-GB" sz="1400" dirty="0"/>
              <a:t>Give the user more customizable gestures.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194749"/>
            <a:ext cx="3888433" cy="2430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8" y="3695808"/>
            <a:ext cx="3883433" cy="242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for a demonstration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Andreas Oven Aalsaunet	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andreaoa@ifi.uio.no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+47 913 73 741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3D models in 2D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3D models have been important in several industries for decades, yet little has happened in how they are worked and interacted with.</a:t>
            </a:r>
          </a:p>
          <a:p>
            <a:r>
              <a:rPr lang="en-GB" sz="1400" dirty="0"/>
              <a:t>The 3D models themselves are using three dimensions, but are still interfaced in </a:t>
            </a:r>
            <a:r>
              <a:rPr lang="en-GB" sz="1400" dirty="0" smtClean="0"/>
              <a:t>only two. </a:t>
            </a:r>
            <a:r>
              <a:rPr lang="en-GB" sz="1400" dirty="0"/>
              <a:t>E.g.:</a:t>
            </a:r>
          </a:p>
          <a:p>
            <a:pPr lvl="1"/>
            <a:r>
              <a:rPr lang="en-GB" sz="1400" dirty="0"/>
              <a:t>Input: The mouse is using </a:t>
            </a:r>
            <a:r>
              <a:rPr lang="en-GB" sz="1400" dirty="0" smtClean="0"/>
              <a:t>2D.</a:t>
            </a:r>
            <a:endParaRPr lang="en-GB" sz="1400" dirty="0"/>
          </a:p>
          <a:p>
            <a:pPr lvl="1"/>
            <a:r>
              <a:rPr lang="en-GB" sz="1400" dirty="0"/>
              <a:t>Output: Displays </a:t>
            </a:r>
            <a:r>
              <a:rPr lang="en-GB" sz="1400" dirty="0" smtClean="0"/>
              <a:t>produces </a:t>
            </a:r>
            <a:r>
              <a:rPr lang="en-GB" sz="1400" dirty="0"/>
              <a:t>2D images</a:t>
            </a:r>
            <a:r>
              <a:rPr lang="en-GB" sz="1400" dirty="0" smtClean="0"/>
              <a:t>.</a:t>
            </a:r>
          </a:p>
          <a:p>
            <a:pPr lvl="1"/>
            <a:endParaRPr lang="en-GB" dirty="0"/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358031"/>
            <a:ext cx="3025033" cy="265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3354132"/>
            <a:ext cx="3024336" cy="26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67944" y="4509120"/>
            <a:ext cx="1043171" cy="278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nb-NO" sz="1600" dirty="0" smtClean="0">
                <a:solidFill>
                  <a:srgbClr val="333333"/>
                </a:solidFill>
              </a:rPr>
              <a:t>Z wanted!</a:t>
            </a:r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3D models in </a:t>
            </a:r>
            <a:r>
              <a:rPr lang="en-GB" dirty="0" smtClean="0"/>
              <a:t>2D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sz="1400" dirty="0"/>
              <a:t>Input: By capturing actions performed by the users </a:t>
            </a:r>
            <a:r>
              <a:rPr lang="en-GB" sz="1400" dirty="0" smtClean="0"/>
              <a:t>hands </a:t>
            </a:r>
            <a:r>
              <a:rPr lang="en-GB" sz="1400" dirty="0"/>
              <a:t>in three </a:t>
            </a:r>
            <a:r>
              <a:rPr lang="en-GB" sz="1400" dirty="0" smtClean="0"/>
              <a:t>dimensions.</a:t>
            </a:r>
            <a:endParaRPr lang="en-GB" sz="1400" dirty="0"/>
          </a:p>
          <a:p>
            <a:pPr lvl="1"/>
            <a:r>
              <a:rPr lang="en-GB" sz="1400" dirty="0"/>
              <a:t>Output: VR headset with stereoscopic vision (individual feed per eye</a:t>
            </a:r>
            <a:r>
              <a:rPr lang="en-GB" sz="1400" dirty="0" smtClean="0"/>
              <a:t>).</a:t>
            </a:r>
            <a:endParaRPr lang="en-GB" sz="1400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6967"/>
          <a:stretch/>
        </p:blipFill>
        <p:spPr>
          <a:xfrm>
            <a:off x="491054" y="3152851"/>
            <a:ext cx="5233074" cy="2839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8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</a:t>
            </a:r>
            <a:r>
              <a:rPr lang="nb-NO" dirty="0" smtClean="0"/>
              <a:t>Isolated model </a:t>
            </a:r>
            <a:r>
              <a:rPr lang="nb-NO" dirty="0" smtClean="0"/>
              <a:t>usage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Even though 3D modelling programs (e.g «CAD programs») have been around for long, their use in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DNV-GL’s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workflows are limited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Current design review workflow in DNV-GL: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designer makes a 3D design model in a CAD program.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designer creates design documents (2D drawings) based on the model and sends them for verification.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 DNV-GL Approval Engineer (AE) reviews the documents and identifies non-conformities. 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AE builds a calculation 3D model based on the design documents.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identified non-conformities and other observations are summzarized in a comment letter.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designer receives these remarks and makes the neccessary changes to the design model.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Font typeface="Verdana"/>
              <a:buAutoNum type="arabicPeriod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 process is repeated until the design is approved.</a:t>
            </a:r>
          </a:p>
          <a:p>
            <a:pPr marL="0" indent="0">
              <a:buNone/>
            </a:pPr>
            <a:endParaRPr lang="nb-NO" dirty="0" smtClean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</a:t>
            </a:r>
            <a:r>
              <a:rPr lang="nb-NO" dirty="0" smtClean="0"/>
              <a:t>Isolated model </a:t>
            </a:r>
            <a:r>
              <a:rPr lang="nb-NO" dirty="0" smtClean="0"/>
              <a:t>usage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400" dirty="0" smtClean="0"/>
              <a:t>DNV-GL has demonstrated that </a:t>
            </a:r>
            <a:r>
              <a:rPr lang="nb-NO" sz="1400" dirty="0" smtClean="0"/>
              <a:t>re-using </a:t>
            </a:r>
            <a:r>
              <a:rPr lang="nb-NO" sz="1400" dirty="0" smtClean="0"/>
              <a:t>the designer’s 3D model have several benefits:</a:t>
            </a:r>
          </a:p>
          <a:p>
            <a:r>
              <a:rPr lang="nb-NO" sz="1400" dirty="0" smtClean="0"/>
              <a:t>DNV-GL can avoid building a model </a:t>
            </a:r>
            <a:r>
              <a:rPr lang="nb-NO" sz="1400" dirty="0" smtClean="0"/>
              <a:t>themselves.</a:t>
            </a:r>
            <a:endParaRPr lang="nb-NO" sz="1400" dirty="0" smtClean="0"/>
          </a:p>
          <a:p>
            <a:r>
              <a:rPr lang="nb-NO" sz="1400" dirty="0" smtClean="0"/>
              <a:t>The designer doesn’t need to draft 2D </a:t>
            </a:r>
            <a:r>
              <a:rPr lang="nb-NO" sz="1400" dirty="0" smtClean="0"/>
              <a:t>drawings.</a:t>
            </a:r>
            <a:endParaRPr lang="nb-NO" sz="1400" dirty="0" smtClean="0"/>
          </a:p>
          <a:p>
            <a:r>
              <a:rPr lang="nb-NO" sz="1400" dirty="0" smtClean="0"/>
              <a:t>3D models can improve the understanding of the design.</a:t>
            </a:r>
          </a:p>
          <a:p>
            <a:r>
              <a:rPr lang="nb-NO" sz="1400" dirty="0" smtClean="0"/>
              <a:t>3D models can improve the interaction between the AE and designer.</a:t>
            </a:r>
          </a:p>
          <a:p>
            <a:r>
              <a:rPr lang="nb-NO" sz="1400" dirty="0" smtClean="0"/>
              <a:t>The total time required for a complete design review is reduced.</a:t>
            </a:r>
          </a:p>
          <a:p>
            <a:endParaRPr lang="nb-NO" sz="1400" dirty="0" smtClean="0"/>
          </a:p>
          <a:p>
            <a:pPr marL="0" indent="0">
              <a:buNone/>
            </a:pPr>
            <a:endParaRPr lang="nb-NO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>
          <a:xfrm>
            <a:off x="395536" y="3717045"/>
            <a:ext cx="5472608" cy="234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0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goal: </a:t>
            </a:r>
            <a:r>
              <a:rPr lang="en-GB" dirty="0"/>
              <a:t>The </a:t>
            </a:r>
            <a:r>
              <a:rPr lang="en-GB" dirty="0" smtClean="0"/>
              <a:t>digital design review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Improve 3D model interaction with virtual reality and gesture recognition.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Streamline the process by removing certain steps (e.g. 2D drawings and multiple models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).</a:t>
            </a: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Make information more organised by having it present directly in a 3D model.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Improve collaboration and communication between designer and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AE by having virtual design review meetings.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Keep a history of all the changes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and annotation made </a:t>
            </a: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to the design and the 3D model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indent="-179640">
              <a:spcBef>
                <a:spcPts val="601"/>
              </a:spcBef>
              <a:buFont typeface="Wingdings" charset="2"/>
              <a:buChar char=""/>
            </a:pPr>
            <a:r>
              <a:rPr lang="da-DK" sz="1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Make the work done during the design phase more accessible during </a:t>
            </a:r>
            <a:r>
              <a:rPr lang="da-DK" sz="1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future surveys of the vessel.</a:t>
            </a: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endParaRPr lang="da-DK" sz="14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00000"/>
              </a:lnSpc>
              <a:spcBef>
                <a:spcPts val="601"/>
              </a:spcBef>
              <a:buNone/>
            </a:pPr>
            <a:endParaRPr lang="da-DK" sz="1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789040"/>
            <a:ext cx="7452351" cy="230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spc="-1" dirty="0">
                <a:solidFill>
                  <a:srgbClr val="009FDA"/>
                </a:solidFill>
                <a:uFill>
                  <a:solidFill>
                    <a:srgbClr val="FFFFFF"/>
                  </a:solidFill>
                </a:uFill>
              </a:rPr>
              <a:t>A thesis overview</a:t>
            </a:r>
            <a:endParaRPr lang="da-DK" b="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969247" cy="4724400"/>
          </a:xfrm>
        </p:spPr>
        <p:txBody>
          <a:bodyPr/>
          <a:lstStyle/>
          <a:p>
            <a:pPr marL="0" indent="0">
              <a:buNone/>
            </a:pPr>
            <a:r>
              <a:rPr lang="nb-NO" sz="1400" dirty="0" smtClean="0"/>
              <a:t>The thesis</a:t>
            </a:r>
            <a:r>
              <a:rPr lang="nb-NO" sz="1400" dirty="0" smtClean="0"/>
              <a:t>..</a:t>
            </a:r>
            <a:endParaRPr lang="nb-NO" sz="1400" dirty="0" smtClean="0"/>
          </a:p>
          <a:p>
            <a:r>
              <a:rPr lang="nb-NO" sz="1400" dirty="0" smtClean="0"/>
              <a:t>Reviews DNV-GL primary business areas as a classification society.</a:t>
            </a:r>
          </a:p>
          <a:p>
            <a:r>
              <a:rPr lang="nb-NO" sz="1400" dirty="0" smtClean="0"/>
              <a:t>Reviews important concepts of VR and GRT </a:t>
            </a:r>
          </a:p>
          <a:p>
            <a:r>
              <a:rPr lang="nb-NO" sz="1400" dirty="0" smtClean="0"/>
              <a:t>Reviews the state of the art.</a:t>
            </a:r>
            <a:endParaRPr lang="nb-NO" sz="1400" dirty="0"/>
          </a:p>
          <a:p>
            <a:r>
              <a:rPr lang="nb-NO" sz="1400" dirty="0" smtClean="0"/>
              <a:t>Reviews design concerns (e.g. VR sickness).</a:t>
            </a:r>
            <a:endParaRPr lang="nb-NO" sz="1400" dirty="0" smtClean="0"/>
          </a:p>
          <a:p>
            <a:r>
              <a:rPr lang="nb-NO" sz="1400" dirty="0" smtClean="0"/>
              <a:t>Discusses </a:t>
            </a:r>
            <a:r>
              <a:rPr lang="nb-NO" sz="1400" dirty="0" smtClean="0"/>
              <a:t>the required </a:t>
            </a:r>
            <a:r>
              <a:rPr lang="nb-NO" sz="1400" dirty="0" smtClean="0"/>
              <a:t>functionality.</a:t>
            </a:r>
            <a:endParaRPr lang="nb-NO" sz="1400" dirty="0" smtClean="0"/>
          </a:p>
          <a:p>
            <a:r>
              <a:rPr lang="nb-NO" sz="1400" dirty="0"/>
              <a:t>Discusses which </a:t>
            </a:r>
            <a:r>
              <a:rPr lang="nb-NO" sz="1400" dirty="0" smtClean="0"/>
              <a:t>of these should be </a:t>
            </a:r>
            <a:r>
              <a:rPr lang="nb-NO" sz="1400" dirty="0" smtClean="0"/>
              <a:t>prioritized.</a:t>
            </a:r>
            <a:endParaRPr lang="nb-NO" sz="1400" dirty="0" smtClean="0"/>
          </a:p>
          <a:p>
            <a:r>
              <a:rPr lang="nb-NO" sz="1400" dirty="0"/>
              <a:t>Discusses what </a:t>
            </a:r>
            <a:r>
              <a:rPr lang="nb-NO" sz="1400" dirty="0" smtClean="0"/>
              <a:t>tools are available </a:t>
            </a:r>
            <a:r>
              <a:rPr lang="nb-NO" sz="1400" dirty="0" smtClean="0"/>
              <a:t>today.</a:t>
            </a:r>
            <a:endParaRPr lang="nb-NO" sz="1400" dirty="0" smtClean="0"/>
          </a:p>
          <a:p>
            <a:r>
              <a:rPr lang="nb-NO" sz="1400" dirty="0"/>
              <a:t>Discusses which </a:t>
            </a:r>
            <a:r>
              <a:rPr lang="nb-NO" sz="1400" dirty="0" smtClean="0"/>
              <a:t>of these would be used and why.</a:t>
            </a:r>
          </a:p>
          <a:p>
            <a:r>
              <a:rPr lang="nb-NO" sz="1400" dirty="0" smtClean="0"/>
              <a:t>Documents </a:t>
            </a:r>
            <a:r>
              <a:rPr lang="nb-NO" sz="1400" dirty="0" smtClean="0"/>
              <a:t>the implementation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Reviews responses from user tests.</a:t>
            </a:r>
          </a:p>
          <a:p>
            <a:r>
              <a:rPr lang="nb-NO" sz="1400" dirty="0" smtClean="0"/>
              <a:t>Summarizes, concludes and proposes future work.</a:t>
            </a:r>
            <a:endParaRPr lang="nb-NO" sz="1400" dirty="0" smtClean="0"/>
          </a:p>
          <a:p>
            <a:endParaRPr lang="nb-NO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68414"/>
            <a:ext cx="3384377" cy="480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fields are relevant for the thesis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sz="1400" dirty="0" smtClean="0"/>
              <a:t>Some of these fields are:</a:t>
            </a:r>
          </a:p>
          <a:p>
            <a:r>
              <a:rPr lang="en-GB" sz="1400" dirty="0" smtClean="0"/>
              <a:t>Virtual </a:t>
            </a:r>
            <a:r>
              <a:rPr lang="en-GB" sz="1400" dirty="0"/>
              <a:t>Reality </a:t>
            </a:r>
            <a:r>
              <a:rPr lang="en-GB" sz="1400" dirty="0" smtClean="0"/>
              <a:t>Technology.</a:t>
            </a:r>
            <a:endParaRPr lang="en-GB" sz="1400" dirty="0"/>
          </a:p>
          <a:p>
            <a:pPr lvl="1"/>
            <a:r>
              <a:rPr lang="en-GB" sz="1400" dirty="0"/>
              <a:t>Big impact on application design and performance </a:t>
            </a:r>
            <a:r>
              <a:rPr lang="en-GB" sz="1400" dirty="0" smtClean="0"/>
              <a:t>aspects.</a:t>
            </a:r>
            <a:endParaRPr lang="en-GB" sz="1400" dirty="0"/>
          </a:p>
          <a:p>
            <a:r>
              <a:rPr lang="en-GB" sz="1400" dirty="0"/>
              <a:t>3D Rendering </a:t>
            </a:r>
            <a:r>
              <a:rPr lang="en-GB" sz="1400" dirty="0" smtClean="0"/>
              <a:t>Techniques.</a:t>
            </a:r>
          </a:p>
          <a:p>
            <a:pPr lvl="1"/>
            <a:r>
              <a:rPr lang="en-GB" sz="1400" dirty="0" smtClean="0"/>
              <a:t>How to optimize for VR?</a:t>
            </a:r>
            <a:endParaRPr lang="en-GB" sz="1400" dirty="0"/>
          </a:p>
          <a:p>
            <a:pPr lvl="1"/>
            <a:r>
              <a:rPr lang="en-GB" sz="1400" dirty="0"/>
              <a:t>Many formats (at least &gt;50), complex models.</a:t>
            </a:r>
          </a:p>
          <a:p>
            <a:r>
              <a:rPr lang="en-GB" sz="1400" dirty="0" smtClean="0"/>
              <a:t>General Purpose Game Engines.</a:t>
            </a:r>
            <a:endParaRPr lang="en-GB" sz="1400" dirty="0"/>
          </a:p>
          <a:p>
            <a:pPr lvl="1"/>
            <a:r>
              <a:rPr lang="en-GB" sz="1400" dirty="0"/>
              <a:t>Viable platforms for 3D- and VR-based </a:t>
            </a:r>
            <a:r>
              <a:rPr lang="en-GB" sz="1400" dirty="0" smtClean="0"/>
              <a:t>applications.</a:t>
            </a:r>
            <a:endParaRPr lang="en-GB" sz="1400" dirty="0"/>
          </a:p>
          <a:p>
            <a:r>
              <a:rPr lang="en-GB" sz="1400" dirty="0"/>
              <a:t>Gesture Recognition </a:t>
            </a:r>
            <a:r>
              <a:rPr lang="en-GB" sz="1400" dirty="0" smtClean="0"/>
              <a:t>Technology.</a:t>
            </a:r>
            <a:endParaRPr lang="en-GB" sz="1400" dirty="0"/>
          </a:p>
          <a:p>
            <a:pPr lvl="1"/>
            <a:r>
              <a:rPr lang="en-GB" sz="1400" dirty="0"/>
              <a:t>Offers promising interaction possibilities, but often have reliability </a:t>
            </a:r>
            <a:r>
              <a:rPr lang="en-GB" sz="1400" dirty="0" smtClean="0"/>
              <a:t>issues.</a:t>
            </a:r>
            <a:endParaRPr lang="en-GB" sz="1400" dirty="0"/>
          </a:p>
          <a:p>
            <a:r>
              <a:rPr lang="en-GB" sz="1400" dirty="0"/>
              <a:t>Network Technology (e.g. </a:t>
            </a:r>
            <a:r>
              <a:rPr lang="en-GB" sz="1400" dirty="0" smtClean="0"/>
              <a:t>with respect to collaboration aspects)</a:t>
            </a:r>
          </a:p>
          <a:p>
            <a:pPr lvl="1"/>
            <a:r>
              <a:rPr lang="en-GB" sz="1400" dirty="0" smtClean="0"/>
              <a:t>Ensuring model consistency.</a:t>
            </a:r>
            <a:endParaRPr lang="en-GB" sz="1400" dirty="0"/>
          </a:p>
          <a:p>
            <a:pPr lvl="1"/>
            <a:r>
              <a:rPr lang="en-GB" sz="1400" dirty="0" smtClean="0"/>
              <a:t>VR can make lag, jitter and packet loss more critical.</a:t>
            </a:r>
          </a:p>
          <a:p>
            <a:r>
              <a:rPr lang="en-GB" sz="1400" dirty="0" smtClean="0"/>
              <a:t>Security (many strictly proprietary 3D models).</a:t>
            </a:r>
          </a:p>
          <a:p>
            <a:pPr lvl="1"/>
            <a:r>
              <a:rPr lang="en-GB" sz="1400" dirty="0" smtClean="0"/>
              <a:t>Sometimes </a:t>
            </a:r>
            <a:r>
              <a:rPr lang="en-GB" sz="1400" dirty="0"/>
              <a:t>desirable to never have the models themselves on the </a:t>
            </a:r>
            <a:r>
              <a:rPr lang="en-GB" sz="1400" dirty="0" smtClean="0"/>
              <a:t>web.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1089</TotalTime>
  <Words>1517</Words>
  <Application>Microsoft Office PowerPoint</Application>
  <PresentationFormat>On-screen Show (4:3)</PresentationFormat>
  <Paragraphs>195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Design Review Application</vt:lpstr>
      <vt:lpstr>Motivation: 3D models in 2D</vt:lpstr>
      <vt:lpstr>Motivation: 3D models in 2D cont.</vt:lpstr>
      <vt:lpstr>Motivation: Isolated model usage</vt:lpstr>
      <vt:lpstr>Motivation: Isolated model usage cont.</vt:lpstr>
      <vt:lpstr>End goal: The digital design review workflow</vt:lpstr>
      <vt:lpstr>A thesis overview</vt:lpstr>
      <vt:lpstr>Many fields are relevant for the thesis</vt:lpstr>
      <vt:lpstr>State of the art: Virtual reality technology</vt:lpstr>
      <vt:lpstr>State of the art: Game engines</vt:lpstr>
      <vt:lpstr>State of the art: Gesture recognition technology</vt:lpstr>
      <vt:lpstr>The implementation</vt:lpstr>
      <vt:lpstr>Navigation</vt:lpstr>
      <vt:lpstr>Creating annotations</vt:lpstr>
      <vt:lpstr>Editing annotations</vt:lpstr>
      <vt:lpstr>Using gestures for menu interaction</vt:lpstr>
      <vt:lpstr>User evaluation</vt:lpstr>
      <vt:lpstr>Observations</vt:lpstr>
      <vt:lpstr>Future work</vt:lpstr>
      <vt:lpstr>Time for a demonstration!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Andreas Aalsaunet</cp:lastModifiedBy>
  <cp:revision>345</cp:revision>
  <dcterms:created xsi:type="dcterms:W3CDTF">2017-06-02T12:16:57Z</dcterms:created>
  <dcterms:modified xsi:type="dcterms:W3CDTF">2017-06-06T18:56:19Z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